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11.png" ContentType="image/png"/>
  <Override PartName="/ppt/media/image8.png" ContentType="image/png"/>
  <Override PartName="/ppt/media/image3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58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851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629240" y="1825560"/>
            <a:ext cx="38851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2E0FD8D-4ECE-489A-8949-A991B314331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58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580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8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9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30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5F91A46-924F-411F-94BE-2AA1C9A96C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5800" cy="28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580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1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 idx="32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 idx="33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3978E9E-2B7D-472D-824F-71B37C5E8E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30000" y="365040"/>
            <a:ext cx="78858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30000" y="1681200"/>
            <a:ext cx="386712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30000" y="2505240"/>
            <a:ext cx="3867120" cy="36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4629240" y="1681200"/>
            <a:ext cx="3886200" cy="82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4629240" y="2505240"/>
            <a:ext cx="3886200" cy="368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8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11DEB2-63B2-438E-9EDD-BB2BE88C35E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58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D1B9B6A-8906-4444-BC89-15C33DA06D0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dt" idx="10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2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5FD219A-07F5-435C-A791-EC95EF749E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040" cy="159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160" cy="487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04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3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14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15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A358A2C-D092-4EC4-B7DD-13C367FCE26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040" cy="159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160" cy="487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040" cy="381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97AA748-3656-4F9B-86AB-116CEF80D90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13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9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20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21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AE26B07-EF0A-46B9-B9F8-1DF3FCC965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580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580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2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3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24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F1442C5-37BA-49A1-AD40-DB040617B57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43720" y="365040"/>
            <a:ext cx="1970640" cy="581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28560" y="365040"/>
            <a:ext cx="5799600" cy="581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5"/>
          </p:nvPr>
        </p:nvSpPr>
        <p:spPr>
          <a:xfrm>
            <a:off x="62856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26"/>
          </p:nvPr>
        </p:nvSpPr>
        <p:spPr>
          <a:xfrm>
            <a:off x="3029040" y="6356520"/>
            <a:ext cx="30852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27"/>
          </p:nvPr>
        </p:nvSpPr>
        <p:spPr>
          <a:xfrm>
            <a:off x="6458040" y="63565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DB277D8-C671-4485-8632-A9293F7D136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/>
          <p:nvPr/>
        </p:nvSpPr>
        <p:spPr>
          <a:xfrm>
            <a:off x="0" y="6120000"/>
            <a:ext cx="9142920" cy="772920"/>
          </a:xfrm>
          <a:prstGeom prst="rect">
            <a:avLst/>
          </a:prstGeom>
          <a:solidFill>
            <a:srgbClr val="a51b38"/>
          </a:solidFill>
          <a:ln>
            <a:solidFill>
              <a:srgbClr val="a51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040" y="3143160"/>
            <a:ext cx="539568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Introduction to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100440" y="5418360"/>
            <a:ext cx="6856920" cy="74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Dr. Gabriel Ferreira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sng">
                <a:solidFill>
                  <a:schemeClr val="dk1"/>
                </a:solidFill>
                <a:effectLst/>
                <a:uFillTx/>
                <a:latin typeface="Fira Sans"/>
              </a:rPr>
              <a:t>gabriel.ferreira@ifg.uni-tuebingen.de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Subtitle 2"/>
          <p:cNvSpPr/>
          <p:nvPr/>
        </p:nvSpPr>
        <p:spPr>
          <a:xfrm>
            <a:off x="100440" y="6360480"/>
            <a:ext cx="68569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Geow-M317_325-21-16 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Data Analysis and Modeling Methods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Subtitle 2"/>
          <p:cNvSpPr/>
          <p:nvPr/>
        </p:nvSpPr>
        <p:spPr>
          <a:xfrm>
            <a:off x="2257200" y="6507000"/>
            <a:ext cx="68569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01.2026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Picture 7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71000" y="211320"/>
            <a:ext cx="2813040" cy="72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Subtitle 2"/>
          <p:cNvSpPr/>
          <p:nvPr/>
        </p:nvSpPr>
        <p:spPr>
          <a:xfrm>
            <a:off x="2257200" y="6182640"/>
            <a:ext cx="68569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WS 2025/26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2991960" y="977040"/>
            <a:ext cx="6150960" cy="380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Picture 10" descr=""/>
          <p:cNvPicPr/>
          <p:nvPr/>
        </p:nvPicPr>
        <p:blipFill>
          <a:blip r:embed="rId3"/>
          <a:stretch/>
        </p:blipFill>
        <p:spPr>
          <a:xfrm>
            <a:off x="4205160" y="4711680"/>
            <a:ext cx="1055520" cy="817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30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1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Picture 4" descr="A person with a beard and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5993280" y="4442760"/>
            <a:ext cx="3050640" cy="203328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34" name="TextBox 12"/>
          <p:cNvSpPr/>
          <p:nvPr/>
        </p:nvSpPr>
        <p:spPr>
          <a:xfrm>
            <a:off x="6388560" y="6514560"/>
            <a:ext cx="2655360" cy="30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Paulo Freire [1921 – 1997]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Box 14"/>
          <p:cNvSpPr/>
          <p:nvPr/>
        </p:nvSpPr>
        <p:spPr>
          <a:xfrm>
            <a:off x="1071720" y="1121400"/>
            <a:ext cx="26553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Banking model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Box 15"/>
          <p:cNvSpPr/>
          <p:nvPr/>
        </p:nvSpPr>
        <p:spPr>
          <a:xfrm>
            <a:off x="5415840" y="1121400"/>
            <a:ext cx="26553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Active learning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Box 16"/>
          <p:cNvSpPr/>
          <p:nvPr/>
        </p:nvSpPr>
        <p:spPr>
          <a:xfrm>
            <a:off x="569520" y="1671120"/>
            <a:ext cx="4139640" cy="19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Teacher = depositor (active), thinks, teaches, knows everything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= vessel (passive), listen, are taught, knows nothing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are spectators, whose minds are passively open to receive knowledge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Receive, memorize, and repeat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Learning topics that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useful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17"/>
          <p:cNvSpPr/>
          <p:nvPr/>
        </p:nvSpPr>
        <p:spPr>
          <a:xfrm>
            <a:off x="5072400" y="1671120"/>
            <a:ext cx="3742920" cy="21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Tutor = poses and gives support on solving problems, teaches &amp; learns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= solve problems, dialogue, discuss among peers, learn &amp; teach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Tutor and students create knowledge together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actively work on solving problems and learn through this experience.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Learning topics that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meaningful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Box 18"/>
          <p:cNvSpPr/>
          <p:nvPr/>
        </p:nvSpPr>
        <p:spPr>
          <a:xfrm>
            <a:off x="931680" y="4430520"/>
            <a:ext cx="4139640" cy="54432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Aptos"/>
                <a:ea typeface="Aptos"/>
              </a:rPr>
              <a:t>The classroom is a space for asking questions, a space of cognition, not information.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Box 19"/>
          <p:cNvSpPr/>
          <p:nvPr/>
        </p:nvSpPr>
        <p:spPr>
          <a:xfrm>
            <a:off x="1130040" y="5314320"/>
            <a:ext cx="37429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Aptos"/>
                <a:ea typeface="Aptos"/>
              </a:rPr>
              <a:t>Students also develop skills secondary to the main topic, such as knowledge acquisition, group collaboration and communication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42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3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18"/>
          <p:cNvSpPr/>
          <p:nvPr/>
        </p:nvSpPr>
        <p:spPr>
          <a:xfrm>
            <a:off x="3575520" y="1845000"/>
            <a:ext cx="1849320" cy="40932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Learning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19"/>
          <p:cNvSpPr/>
          <p:nvPr/>
        </p:nvSpPr>
        <p:spPr>
          <a:xfrm>
            <a:off x="2628720" y="997560"/>
            <a:ext cx="374292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What is the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fundamental reason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we go to school/university?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Picture 5" descr="A book cover with colorful circles&#10;&#10;Description automatically generated"/>
          <p:cNvPicPr/>
          <p:nvPr/>
        </p:nvPicPr>
        <p:blipFill>
          <a:blip r:embed="rId2"/>
          <a:stretch/>
        </p:blipFill>
        <p:spPr>
          <a:xfrm>
            <a:off x="6621120" y="3291120"/>
            <a:ext cx="2153880" cy="332928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48" name="TextBox 2"/>
          <p:cNvSpPr/>
          <p:nvPr/>
        </p:nvSpPr>
        <p:spPr>
          <a:xfrm>
            <a:off x="566280" y="3429000"/>
            <a:ext cx="4540680" cy="13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Coercion is not the best way to facilitate learning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Assessment should be in the service of learning, and not the other way around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Harmful (paralyzing, counterproductive) perfectionism is often the outcome of this culture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50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2503800" y="1229760"/>
            <a:ext cx="35820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Tests &amp; assessments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become the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goal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4" name="Group 15"/>
          <p:cNvGrpSpPr/>
          <p:nvPr/>
        </p:nvGrpSpPr>
        <p:grpSpPr>
          <a:xfrm>
            <a:off x="6062040" y="816120"/>
            <a:ext cx="2879640" cy="1158840"/>
            <a:chOff x="6062040" y="816120"/>
            <a:chExt cx="2879640" cy="1158840"/>
          </a:xfrm>
        </p:grpSpPr>
        <p:pic>
          <p:nvPicPr>
            <p:cNvPr id="155" name="Picture 4" descr=""/>
            <p:cNvPicPr/>
            <p:nvPr/>
          </p:nvPicPr>
          <p:blipFill>
            <a:blip r:embed="rId2"/>
            <a:stretch/>
          </p:blipFill>
          <p:spPr>
            <a:xfrm>
              <a:off x="6062040" y="816120"/>
              <a:ext cx="2879640" cy="1158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56" name="TextBox 7"/>
            <p:cNvSpPr/>
            <p:nvPr/>
          </p:nvSpPr>
          <p:spPr>
            <a:xfrm>
              <a:off x="7288920" y="1667880"/>
              <a:ext cx="1520280" cy="30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Aptos"/>
                </a:rPr>
                <a:t>(1993)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7" name="TextBox 11"/>
          <p:cNvSpPr/>
          <p:nvPr/>
        </p:nvSpPr>
        <p:spPr>
          <a:xfrm>
            <a:off x="1922040" y="2213280"/>
            <a:ext cx="457524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Grades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not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incentive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nor feedback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they encourage competitiveness (and they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biased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;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Malouff &amp; Thorsteinsson (2016). 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Australian Journal of Education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Picture 14" descr="A book cover with pink letters and a pin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443520" y="1588680"/>
            <a:ext cx="1391400" cy="206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Picture 17" descr="A book cover of a book&#10;&#10;Description automatically generated"/>
          <p:cNvPicPr/>
          <p:nvPr/>
        </p:nvPicPr>
        <p:blipFill>
          <a:blip r:embed="rId4"/>
          <a:stretch/>
        </p:blipFill>
        <p:spPr>
          <a:xfrm>
            <a:off x="7358760" y="2694960"/>
            <a:ext cx="1450080" cy="21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Box 20"/>
          <p:cNvSpPr/>
          <p:nvPr/>
        </p:nvSpPr>
        <p:spPr>
          <a:xfrm>
            <a:off x="2638080" y="3285720"/>
            <a:ext cx="457524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“Research show three reliable effects when students are graded: They tend to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think less deeply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avoid taking risks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and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lose interest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 learning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itself”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21"/>
          <p:cNvSpPr/>
          <p:nvPr/>
        </p:nvSpPr>
        <p:spPr>
          <a:xfrm>
            <a:off x="2007360" y="4721400"/>
            <a:ext cx="457524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“between 60 and 70 percent of students admitted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cheating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”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Picture 23" descr="A collage of hands tearing paper&#10;&#10;Description automatically generated"/>
          <p:cNvPicPr/>
          <p:nvPr/>
        </p:nvPicPr>
        <p:blipFill>
          <a:blip r:embed="rId5"/>
          <a:stretch/>
        </p:blipFill>
        <p:spPr>
          <a:xfrm>
            <a:off x="484560" y="4278240"/>
            <a:ext cx="1307880" cy="197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Box 26"/>
          <p:cNvSpPr/>
          <p:nvPr/>
        </p:nvSpPr>
        <p:spPr>
          <a:xfrm>
            <a:off x="3112920" y="5572800"/>
            <a:ext cx="457524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Grading increases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stress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 students. </a:t>
            </a:r>
            <a:br>
              <a:rPr sz="1400"/>
            </a:b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 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Heissel et al. (2021). 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Education Finance and Policy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65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66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Box 3"/>
          <p:cNvSpPr/>
          <p:nvPr/>
        </p:nvSpPr>
        <p:spPr>
          <a:xfrm>
            <a:off x="2700000" y="2360520"/>
            <a:ext cx="3742920" cy="67104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This project will be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graded by you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(self-assessment grading)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6"/>
          <p:cNvSpPr/>
          <p:nvPr/>
        </p:nvSpPr>
        <p:spPr>
          <a:xfrm>
            <a:off x="2073600" y="3600360"/>
            <a:ext cx="4995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You tell me the grade you believe is fair given what you learned. I will not discuss your grade, you will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assess yourself.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12"/>
          <p:cNvSpPr/>
          <p:nvPr/>
        </p:nvSpPr>
        <p:spPr>
          <a:xfrm>
            <a:off x="2283840" y="4533120"/>
            <a:ext cx="45752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Do not be afraid of giving yourself 1.0!!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72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Box 6"/>
          <p:cNvSpPr/>
          <p:nvPr/>
        </p:nvSpPr>
        <p:spPr>
          <a:xfrm>
            <a:off x="2073600" y="2540880"/>
            <a:ext cx="49957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Let’s start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12"/>
          <p:cNvSpPr/>
          <p:nvPr/>
        </p:nvSpPr>
        <p:spPr>
          <a:xfrm>
            <a:off x="1099800" y="3228840"/>
            <a:ext cx="6943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Go to: https://github.com/gsferreirabio/intro-to-R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pic>
        <p:nvPicPr>
          <p:cNvPr id="70" name="Picture 16" descr=""/>
          <p:cNvPicPr/>
          <p:nvPr/>
        </p:nvPicPr>
        <p:blipFill>
          <a:blip r:embed="rId1"/>
          <a:stretch/>
        </p:blipFill>
        <p:spPr>
          <a:xfrm>
            <a:off x="142200" y="1837440"/>
            <a:ext cx="4705920" cy="477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Box 17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8"/>
          <p:cNvSpPr/>
          <p:nvPr/>
        </p:nvSpPr>
        <p:spPr>
          <a:xfrm>
            <a:off x="213120" y="1421280"/>
            <a:ext cx="20458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www.r-project.org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9"/>
          <p:cNvSpPr/>
          <p:nvPr/>
        </p:nvSpPr>
        <p:spPr>
          <a:xfrm>
            <a:off x="5163120" y="1193400"/>
            <a:ext cx="3766680" cy="31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is: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language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and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environment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for statistical computing and graphics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an integrated suite of software facilities for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data manipulation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,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calculation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and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graphical display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a51b38"/>
              </a:buClr>
              <a:buFont typeface="Arial"/>
              <a:buChar char="•"/>
            </a:pP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highly extensible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open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source &amp;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free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75" name="Rectangle 3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6" name="TextBox 8"/>
          <p:cNvSpPr/>
          <p:nvPr/>
        </p:nvSpPr>
        <p:spPr>
          <a:xfrm>
            <a:off x="500400" y="1769760"/>
            <a:ext cx="8243640" cy="11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“One of R’s strengths is the ease with which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well-designed publication-quality plots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can be produced, including mathematical symbols and formulae where needed. Great care has been taken over the defaults for the minor design choices in graphics, but the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user retains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full control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500400" y="3198600"/>
            <a:ext cx="8243640" cy="14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“Many users think of R as a statistics system. We prefer to think of it as an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environment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within which statistical techniques are implemented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. R can be extended (easily) via packages. There are about eight packages supplied with the R distribution and many more are available through the CRAN family of Internet sites covering a very wide range of modern statistics.”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9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Box 7"/>
          <p:cNvSpPr/>
          <p:nvPr/>
        </p:nvSpPr>
        <p:spPr>
          <a:xfrm>
            <a:off x="500400" y="4957200"/>
            <a:ext cx="8243640" cy="9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has its own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LaTeX-like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documentation format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, which is used to supply comprehensive documentation, both on-line in a number of formats and in hardcopy.”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82" name="Rectangle 3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3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Picture 6" descr=""/>
          <p:cNvPicPr/>
          <p:nvPr/>
        </p:nvPicPr>
        <p:blipFill>
          <a:blip r:embed="rId2"/>
          <a:stretch/>
        </p:blipFill>
        <p:spPr>
          <a:xfrm>
            <a:off x="696240" y="1388160"/>
            <a:ext cx="7572960" cy="490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Box 9"/>
          <p:cNvSpPr/>
          <p:nvPr/>
        </p:nvSpPr>
        <p:spPr>
          <a:xfrm>
            <a:off x="2604240" y="1024920"/>
            <a:ext cx="14608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Console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Arrow: Down 10"/>
          <p:cNvSpPr/>
          <p:nvPr/>
        </p:nvSpPr>
        <p:spPr>
          <a:xfrm rot="1810800">
            <a:off x="2504520" y="1378800"/>
            <a:ext cx="246600" cy="503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TextBox 11"/>
          <p:cNvSpPr/>
          <p:nvPr/>
        </p:nvSpPr>
        <p:spPr>
          <a:xfrm>
            <a:off x="3335400" y="5619240"/>
            <a:ext cx="14608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Arrow: Down 14"/>
          <p:cNvSpPr/>
          <p:nvPr/>
        </p:nvSpPr>
        <p:spPr>
          <a:xfrm rot="14028000">
            <a:off x="4218840" y="5185440"/>
            <a:ext cx="246600" cy="503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" name="TextBox 15"/>
          <p:cNvSpPr/>
          <p:nvPr/>
        </p:nvSpPr>
        <p:spPr>
          <a:xfrm>
            <a:off x="685080" y="6327000"/>
            <a:ext cx="20458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v.4.3.0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8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3020400" y="2255040"/>
            <a:ext cx="6122520" cy="4601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2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93" name="Rectangle 3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Picture 24" descr=""/>
          <p:cNvPicPr/>
          <p:nvPr/>
        </p:nvPicPr>
        <p:blipFill>
          <a:blip r:embed="rId2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3"/>
          <a:stretch/>
        </p:blipFill>
        <p:spPr>
          <a:xfrm>
            <a:off x="162720" y="863280"/>
            <a:ext cx="4983480" cy="16689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7" name="Straight Connector 16"/>
          <p:cNvCxnSpPr/>
          <p:nvPr/>
        </p:nvCxnSpPr>
        <p:spPr>
          <a:xfrm>
            <a:off x="180360" y="2307960"/>
            <a:ext cx="1356480" cy="1080"/>
          </a:xfrm>
          <a:prstGeom prst="straightConnector1">
            <a:avLst/>
          </a:prstGeom>
          <a:ln w="19050">
            <a:solidFill>
              <a:srgbClr val="a51b38"/>
            </a:solidFill>
            <a:round/>
          </a:ln>
        </p:spPr>
      </p:cxnSp>
      <p:cxnSp>
        <p:nvCxnSpPr>
          <p:cNvPr id="98" name="Straight Connector 17"/>
          <p:cNvCxnSpPr/>
          <p:nvPr/>
        </p:nvCxnSpPr>
        <p:spPr>
          <a:xfrm>
            <a:off x="163800" y="2469240"/>
            <a:ext cx="2979720" cy="1080"/>
          </a:xfrm>
          <a:prstGeom prst="straightConnector1">
            <a:avLst/>
          </a:prstGeom>
          <a:ln w="19050">
            <a:solidFill>
              <a:srgbClr val="a51b38"/>
            </a:solidFill>
            <a:round/>
          </a:ln>
        </p:spPr>
      </p:cxnSp>
      <p:sp>
        <p:nvSpPr>
          <p:cNvPr id="99" name="TextBox 19"/>
          <p:cNvSpPr/>
          <p:nvPr/>
        </p:nvSpPr>
        <p:spPr>
          <a:xfrm>
            <a:off x="325440" y="4755240"/>
            <a:ext cx="265536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Text editor with syntax-highlighting editor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Arrow: Down 20"/>
          <p:cNvSpPr/>
          <p:nvPr/>
        </p:nvSpPr>
        <p:spPr>
          <a:xfrm rot="14028000">
            <a:off x="2619720" y="4321800"/>
            <a:ext cx="246600" cy="503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02" name="Rectangle 3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3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Picture 5" descr=""/>
          <p:cNvPicPr/>
          <p:nvPr/>
        </p:nvPicPr>
        <p:blipFill>
          <a:blip r:embed="rId2"/>
          <a:stretch/>
        </p:blipFill>
        <p:spPr>
          <a:xfrm>
            <a:off x="696240" y="1289520"/>
            <a:ext cx="7556040" cy="534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Box 6"/>
          <p:cNvSpPr/>
          <p:nvPr/>
        </p:nvSpPr>
        <p:spPr>
          <a:xfrm>
            <a:off x="6208560" y="908280"/>
            <a:ext cx="204588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http://posit.cloud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08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9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Box 18"/>
          <p:cNvSpPr/>
          <p:nvPr/>
        </p:nvSpPr>
        <p:spPr>
          <a:xfrm>
            <a:off x="603720" y="1887480"/>
            <a:ext cx="7935120" cy="34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When learning a new language we need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 base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(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the basics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— the alphabet, the phonemes, and some very basic vocabulary — 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is difficult to learn by yourself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),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resources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to go further (such as dictionaries), and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practice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.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1" i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 programming language is no different.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 will cover the basics and present some resources for you to get help in the first three sections, and then we will practice. We will use an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overarching project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and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problem-solving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to learn new “vocabulary” and practice your new skill.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7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13" name="TextBox 3"/>
          <p:cNvSpPr/>
          <p:nvPr/>
        </p:nvSpPr>
        <p:spPr>
          <a:xfrm>
            <a:off x="569520" y="1317600"/>
            <a:ext cx="4139640" cy="46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structure of RStudio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How to get help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Scripting and console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 projects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syntax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math operations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Types of objects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Vector calculations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Installing packages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Reading your own data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Perform quick data inspection via summary 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Subsetting your data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Saving your data (tables and R space / RData)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“For loops”, “if/else” statements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How to create and save 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Basics of plotting -&gt; saving as PDF, PNG, TIFF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Using Quarto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5"/>
          <p:cNvSpPr/>
          <p:nvPr/>
        </p:nvSpPr>
        <p:spPr>
          <a:xfrm>
            <a:off x="5072400" y="1317600"/>
            <a:ext cx="3742920" cy="26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t-tests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correlations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regressions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Data ordination: PCA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box plots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histograms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ANOVA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Nas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Maps in R (https://modtools.wordpress.com/)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Phylogenies in 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6"/>
          <p:cNvSpPr/>
          <p:nvPr/>
        </p:nvSpPr>
        <p:spPr>
          <a:xfrm>
            <a:off x="1071720" y="767520"/>
            <a:ext cx="26553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Intro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Module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5415840" y="767520"/>
            <a:ext cx="26553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Project-based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Module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18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Box 10"/>
          <p:cNvSpPr/>
          <p:nvPr/>
        </p:nvSpPr>
        <p:spPr>
          <a:xfrm>
            <a:off x="1071720" y="6100200"/>
            <a:ext cx="2655360" cy="368280"/>
          </a:xfrm>
          <a:prstGeom prst="rect">
            <a:avLst/>
          </a:prstGeom>
          <a:solidFill>
            <a:srgbClr val="9a0000"/>
          </a:solidFill>
          <a:ln w="19050">
            <a:solidFill>
              <a:srgbClr val="a51b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Guided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practice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11"/>
          <p:cNvSpPr/>
          <p:nvPr/>
        </p:nvSpPr>
        <p:spPr>
          <a:xfrm>
            <a:off x="5415840" y="6100200"/>
            <a:ext cx="2655360" cy="368280"/>
          </a:xfrm>
          <a:prstGeom prst="rect">
            <a:avLst/>
          </a:prstGeom>
          <a:solidFill>
            <a:srgbClr val="9a0000"/>
          </a:solidFill>
          <a:ln w="19050">
            <a:solidFill>
              <a:srgbClr val="a51b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Self-guided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practice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14"/>
          <p:cNvSpPr/>
          <p:nvPr/>
        </p:nvSpPr>
        <p:spPr>
          <a:xfrm>
            <a:off x="1071720" y="6514560"/>
            <a:ext cx="2655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1 week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16"/>
          <p:cNvSpPr/>
          <p:nvPr/>
        </p:nvSpPr>
        <p:spPr>
          <a:xfrm>
            <a:off x="5415840" y="6514560"/>
            <a:ext cx="2655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3 weeks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3"/>
          <p:cNvCxnSpPr/>
          <p:nvPr/>
        </p:nvCxnSpPr>
        <p:spPr>
          <a:xfrm>
            <a:off x="0" y="498600"/>
            <a:ext cx="9145080" cy="108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25" name="Rectangle 8"/>
          <p:cNvSpPr/>
          <p:nvPr/>
        </p:nvSpPr>
        <p:spPr>
          <a:xfrm>
            <a:off x="139680" y="0"/>
            <a:ext cx="1089360" cy="88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6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520" cy="8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TextBox 18"/>
          <p:cNvSpPr/>
          <p:nvPr/>
        </p:nvSpPr>
        <p:spPr>
          <a:xfrm>
            <a:off x="1224720" y="2431080"/>
            <a:ext cx="6701760" cy="14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The goal of this course is:</a:t>
            </a: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You feel </a:t>
            </a: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comfortable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with R and </a:t>
            </a: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feel capable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of finding out how to use it for your own projects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1"/>
          <p:cNvSpPr/>
          <p:nvPr/>
        </p:nvSpPr>
        <p:spPr>
          <a:xfrm>
            <a:off x="2628720" y="98640"/>
            <a:ext cx="64148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12001</TotalTime>
  <Application>LibreOffice/25.8.3.1$Windows_X86_64 LibreOffice_project/52ad9dd1c984050a9fb6932dbfb16e86a49e9758</Application>
  <AppVersion>15.0000</AppVersion>
  <Words>932</Words>
  <Paragraphs>109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2022-04-04T13:25:53Z</dcterms:created>
  <dc:creator>Gabriel Ferreira</dc:creator>
  <dc:description/>
  <dc:language>en-US</dc:language>
  <cp:lastModifiedBy/>
  <dcterms:modified xsi:type="dcterms:W3CDTF">2026-01-09T16:45:53Z</dcterms:modified>
  <cp:revision>63</cp:revision>
  <dc:subject/>
  <dc:title>Introduction to Digital Morphology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15</vt:i4>
  </property>
</Properties>
</file>